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383" r:id="rId3"/>
    <p:sldId id="384" r:id="rId4"/>
    <p:sldId id="388" r:id="rId5"/>
    <p:sldId id="396" r:id="rId6"/>
    <p:sldId id="38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ja Slivar" initials="KS" lastIdx="1" clrIdx="0">
    <p:extLst/>
  </p:cmAuthor>
  <p:cmAuthor id="2" name="Stanka Crvik Orešković" initials="SCO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08080"/>
    <a:srgbClr val="B2B2B2"/>
    <a:srgbClr val="171796"/>
    <a:srgbClr val="FFC1C1"/>
    <a:srgbClr val="FFE7E7"/>
    <a:srgbClr val="B1CB23"/>
    <a:srgbClr val="EF7F1A"/>
    <a:srgbClr val="749AAD"/>
    <a:srgbClr val="008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85035" autoAdjust="0"/>
  </p:normalViewPr>
  <p:slideViewPr>
    <p:cSldViewPr snapToGrid="0">
      <p:cViewPr varScale="1">
        <p:scale>
          <a:sx n="98" d="100"/>
          <a:sy n="98" d="100"/>
        </p:scale>
        <p:origin x="1182" y="-18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-360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F0428-050E-4FD4-82A3-B32508AF4F6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16898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C729-2C1F-48A2-8A31-89B9FB8BBCD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23324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729-2C1F-48A2-8A31-89B9FB8BBCD2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499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729-2C1F-48A2-8A31-89B9FB8BBCD2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64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729-2C1F-48A2-8A31-89B9FB8BBCD2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893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29. rujna 2015. godine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C729-2C1F-48A2-8A31-89B9FB8BBCD2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812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RRFEU pasica logotipi pptx 16x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1744413"/>
            <a:ext cx="10363200" cy="723851"/>
          </a:xfrm>
        </p:spPr>
        <p:txBody>
          <a:bodyPr/>
          <a:lstStyle>
            <a:lvl1pPr>
              <a:defRPr b="0" i="0">
                <a:latin typeface="Neo Sans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483690"/>
            <a:ext cx="8534400" cy="506095"/>
          </a:xfrm>
        </p:spPr>
        <p:txBody>
          <a:bodyPr>
            <a:noAutofit/>
          </a:bodyPr>
          <a:lstStyle>
            <a:lvl1pPr marL="0" indent="0" algn="l">
              <a:buNone/>
              <a:defRPr sz="2667" cap="all">
                <a:solidFill>
                  <a:schemeClr val="tx1"/>
                </a:solidFill>
                <a:latin typeface="Neo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36AED-21BB-4384-B712-953F45725E46}" type="datetimeFigureOut">
              <a:rPr lang="hr-HR" smtClean="0"/>
              <a:pPr/>
              <a:t>8.3.2017.</a:t>
            </a:fld>
            <a:endParaRPr lang="hr-H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8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RRFEU pasica logotipi ppt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651501"/>
            <a:ext cx="11404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2130425"/>
            <a:ext cx="10363200" cy="723851"/>
          </a:xfrm>
        </p:spPr>
        <p:txBody>
          <a:bodyPr/>
          <a:lstStyle>
            <a:lvl1pPr>
              <a:defRPr b="0" i="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757634"/>
            <a:ext cx="8534400" cy="506095"/>
          </a:xfrm>
        </p:spPr>
        <p:txBody>
          <a:bodyPr>
            <a:normAutofit/>
          </a:bodyPr>
          <a:lstStyle>
            <a:lvl1pPr marL="0" indent="0" algn="l">
              <a:buNone/>
              <a:defRPr sz="2667" cap="all">
                <a:solidFill>
                  <a:schemeClr val="tx1"/>
                </a:solidFill>
                <a:latin typeface="Neo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48757-7E85-4A00-AA54-B4FF65D1E38F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B1914-70D0-4020-BC7A-71DB2DA0FAC4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7253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4533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12B28-AA01-4538-BF16-01E97E46182E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1A5A7-3424-4B29-8863-9BC7B0174BCE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87002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61" y="4406901"/>
            <a:ext cx="10363200" cy="1362075"/>
          </a:xfrm>
        </p:spPr>
        <p:txBody>
          <a:bodyPr/>
          <a:lstStyle>
            <a:lvl1pPr algn="l">
              <a:defRPr sz="5333" b="0" i="0" cap="none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6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522C8-7B98-48D8-91AE-CA36B7046FC0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D6BB9-9D2B-45A3-950F-96E0277593DE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44058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600201"/>
            <a:ext cx="5243664" cy="3963512"/>
          </a:xfrm>
        </p:spPr>
        <p:txBody>
          <a:bodyPr/>
          <a:lstStyle>
            <a:lvl1pPr>
              <a:defRPr sz="2933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973" y="1600201"/>
            <a:ext cx="5384800" cy="3963513"/>
          </a:xfrm>
        </p:spPr>
        <p:txBody>
          <a:bodyPr/>
          <a:lstStyle>
            <a:lvl1pPr>
              <a:defRPr sz="2933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FB30A-1D4D-467C-B4FA-3FC8FA7E692C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B385E-F5D6-4BCE-A85B-E93E7EE685D6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39438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0"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 marL="0"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A7170-A949-4192-813E-70BDEA625D7F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5681133"/>
            <a:ext cx="3860800" cy="36618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Neo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3DC6-2579-49BE-925D-176B7BD29975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27074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AEDFF-C4A7-41E8-806E-BB24B7A72375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9EE8B-9C87-4D6E-B068-BDC53DE04B89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64939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103B0-B522-47C9-94C5-E6D7CB8037C1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FF9E0-30CA-4813-BD3B-334135F7F1E5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13311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32973"/>
            <a:ext cx="7315200" cy="3794603"/>
          </a:xfrm>
        </p:spPr>
        <p:txBody>
          <a:bodyPr rtlCol="0">
            <a:normAutofit/>
          </a:bodyPr>
          <a:lstStyle>
            <a:lvl1pPr marL="0" indent="0">
              <a:buNone/>
              <a:defRPr sz="4267">
                <a:latin typeface="Neo Sans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BB7F3-8058-46FC-94CB-0C54334FEF38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19424-7E64-4F38-9320-8371E796C352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84239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400"/>
            </a:lvl1pPr>
            <a:lvl2pPr marL="719649" indent="-478355">
              <a:buFont typeface="Wingdings" panose="05000000000000000000" pitchFamily="2" charset="2"/>
              <a:buChar char="q"/>
              <a:defRPr sz="2400"/>
            </a:lvl2pPr>
            <a:lvl3pPr marL="1523962" indent="-304792">
              <a:buFont typeface="Wingdings" panose="05000000000000000000" pitchFamily="2" charset="2"/>
              <a:buChar char="q"/>
              <a:defRPr sz="2400"/>
            </a:lvl3pPr>
            <a:lvl4pPr marL="2133547" indent="-304792">
              <a:buFont typeface="Wingdings" panose="05000000000000000000" pitchFamily="2" charset="2"/>
              <a:buChar char="q"/>
              <a:defRPr sz="2400"/>
            </a:lvl4pPr>
            <a:lvl5pPr marL="2743131" indent="-304792">
              <a:buFont typeface="Wingdings" panose="05000000000000000000" pitchFamily="2" charset="2"/>
              <a:buChar char="q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61" y="4406901"/>
            <a:ext cx="10363200" cy="1362075"/>
          </a:xfrm>
        </p:spPr>
        <p:txBody>
          <a:bodyPr/>
          <a:lstStyle>
            <a:lvl1pPr algn="l">
              <a:defRPr sz="5333" b="0" i="0" cap="none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6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0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475681"/>
            <a:ext cx="5243664" cy="3963512"/>
          </a:xfrm>
        </p:spPr>
        <p:txBody>
          <a:bodyPr/>
          <a:lstStyle>
            <a:lvl1pPr>
              <a:defRPr sz="2800"/>
            </a:lvl1pPr>
            <a:lvl2pPr marL="0" indent="-239994">
              <a:buClr>
                <a:schemeClr val="accent1"/>
              </a:buClr>
              <a:defRPr sz="2800"/>
            </a:lvl2pPr>
            <a:lvl3pPr marL="566386">
              <a:buClr>
                <a:schemeClr val="accent1"/>
              </a:buClr>
              <a:defRPr sz="2400"/>
            </a:lvl3pPr>
            <a:lvl4pPr marL="887978">
              <a:buClr>
                <a:schemeClr val="accent1"/>
              </a:buClr>
              <a:defRPr sz="2000"/>
            </a:lvl4pPr>
            <a:lvl5pPr marL="1209570">
              <a:buClr>
                <a:schemeClr val="accent1"/>
              </a:buCl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30091" y="1475681"/>
            <a:ext cx="5243664" cy="3963512"/>
          </a:xfrm>
        </p:spPr>
        <p:txBody>
          <a:bodyPr/>
          <a:lstStyle>
            <a:lvl1pPr>
              <a:defRPr sz="2800"/>
            </a:lvl1pPr>
            <a:lvl2pPr marL="0" indent="-239994">
              <a:buClr>
                <a:schemeClr val="accent1"/>
              </a:buClr>
              <a:defRPr sz="2800"/>
            </a:lvl2pPr>
            <a:lvl3pPr marL="566386">
              <a:buClr>
                <a:schemeClr val="accent1"/>
              </a:buClr>
              <a:defRPr sz="2400"/>
            </a:lvl3pPr>
            <a:lvl4pPr marL="887978">
              <a:buClr>
                <a:schemeClr val="accent1"/>
              </a:buClr>
              <a:defRPr sz="2000"/>
            </a:lvl4pPr>
            <a:lvl5pPr marL="1209570">
              <a:buClr>
                <a:schemeClr val="accent1"/>
              </a:buCl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36AED-21BB-4384-B712-953F45725E46}" type="datetimeFigureOut">
              <a:rPr lang="hr-HR" smtClean="0"/>
              <a:pPr/>
              <a:t>8.3.2017.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5681133"/>
            <a:ext cx="3860800" cy="36618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Neo Sans"/>
                <a:ea typeface="+mn-ea"/>
                <a:cs typeface="+mn-cs"/>
              </a:defRPr>
            </a:lvl1pPr>
          </a:lstStyle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17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5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3587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52495"/>
            <a:ext cx="6815667" cy="4953021"/>
          </a:xfrm>
        </p:spPr>
        <p:txBody>
          <a:bodyPr/>
          <a:lstStyle>
            <a:lvl1pPr>
              <a:defRPr sz="2933"/>
            </a:lvl1pPr>
            <a:lvl2pPr>
              <a:buClr>
                <a:schemeClr val="accent1"/>
              </a:buClr>
              <a:defRPr sz="2933"/>
            </a:lvl2pPr>
            <a:lvl3pPr>
              <a:buClr>
                <a:schemeClr val="accent1"/>
              </a:buClr>
              <a:defRPr sz="2667"/>
            </a:lvl3pPr>
            <a:lvl4pPr>
              <a:buClr>
                <a:schemeClr val="accent1"/>
              </a:buClr>
              <a:defRPr sz="2667"/>
            </a:lvl4pPr>
            <a:lvl5pPr>
              <a:buClr>
                <a:schemeClr val="accent1"/>
              </a:buCl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97925"/>
            <a:ext cx="4011084" cy="379991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394"/>
            <a:ext cx="7315200" cy="3924183"/>
          </a:xfrm>
        </p:spPr>
        <p:txBody>
          <a:bodyPr rtlCol="0">
            <a:normAutofit/>
          </a:bodyPr>
          <a:lstStyle>
            <a:lvl1pPr marL="0" indent="0">
              <a:buNone/>
              <a:defRPr sz="4267">
                <a:latin typeface="Neo Sans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34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MRRFEU pasica logotipi pptx 16x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1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1483784"/>
            <a:ext cx="1079923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 smtClean="0"/>
              <a:t>Click to edit Master text styles</a:t>
            </a:r>
          </a:p>
          <a:p>
            <a:pPr lvl="1"/>
            <a:r>
              <a:rPr lang="en-US" altLang="sr-Latn-RS" dirty="0" smtClean="0"/>
              <a:t>Second level</a:t>
            </a:r>
          </a:p>
          <a:p>
            <a:pPr lvl="2"/>
            <a:r>
              <a:rPr lang="en-US" altLang="sr-Latn-RS" dirty="0" smtClean="0"/>
              <a:t>Third level</a:t>
            </a:r>
          </a:p>
          <a:p>
            <a:pPr lvl="3"/>
            <a:r>
              <a:rPr lang="en-US" altLang="sr-Latn-RS" dirty="0" smtClean="0"/>
              <a:t>Fourth level</a:t>
            </a:r>
          </a:p>
          <a:p>
            <a:pPr lvl="4"/>
            <a:r>
              <a:rPr lang="en-US" altLang="sr-Latn-R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latin typeface="Neo Sans" panose="020B0504030504040204" pitchFamily="34" charset="0"/>
              </a:defRPr>
            </a:lvl1pPr>
          </a:lstStyle>
          <a:p>
            <a:fld id="{B8A36AED-21BB-4384-B712-953F45725E46}" type="datetimeFigureOut">
              <a:rPr lang="hr-HR" smtClean="0"/>
              <a:pPr/>
              <a:t>8.3.2017.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1"/>
                </a:solidFill>
                <a:latin typeface="Neo Sans" panose="020B0504030504040204" pitchFamily="34" charset="0"/>
              </a:defRPr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Neo Sans Medium"/>
          <a:ea typeface="MS PGothic" panose="020B0600070205080204" pitchFamily="34" charset="-128"/>
          <a:cs typeface="Neo Sans Medium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lnSpc>
          <a:spcPts val="4267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1pPr>
      <a:lvl2pPr marL="719649" indent="-478355" algn="l" defTabSz="609585" rtl="0" eaLnBrk="1" fontAlgn="base" hangingPunct="1"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1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1483784"/>
            <a:ext cx="1079923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717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Neo Sans" panose="020B0504030504040204" pitchFamily="34" charset="0"/>
              </a:defRPr>
            </a:lvl1pPr>
          </a:lstStyle>
          <a:p>
            <a:fld id="{6E906671-1E46-4764-BDA5-E1882366B5B6}" type="datetime1">
              <a:rPr lang="en-US" altLang="sr-Latn-RS"/>
              <a:pPr/>
              <a:t>3/8/2017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2333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7F7F7F"/>
                </a:solidFill>
                <a:latin typeface="Neo Sans" panose="020B0504030504040204" pitchFamily="34" charset="0"/>
              </a:defRPr>
            </a:lvl1pPr>
          </a:lstStyle>
          <a:p>
            <a:fld id="{6AFF1976-347D-4629-89A3-0D9B3337BC49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  <p:pic>
        <p:nvPicPr>
          <p:cNvPr id="11270" name="Picture 6" descr="pattern pptx 16x9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17" y="0"/>
            <a:ext cx="2487083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MRRFEU pasica logotipi pptx 16x9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Neo Sans Medium"/>
          <a:ea typeface="MS PGothic" panose="020B0600070205080204" pitchFamily="34" charset="-128"/>
          <a:cs typeface="Neo Sans Medium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lnSpc>
          <a:spcPts val="4267"/>
        </a:lnSpc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1pPr>
      <a:lvl2pPr marL="719649" indent="-478355" algn="l" defTabSz="609585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466" y="1058862"/>
            <a:ext cx="4032452" cy="3770715"/>
          </a:xfrm>
          <a:prstGeom prst="rect">
            <a:avLst/>
          </a:prstGeom>
          <a:solidFill>
            <a:srgbClr val="B0C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eo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2123" y="1305535"/>
            <a:ext cx="411579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Pozivi na dostavu projektnih prijedloga </a:t>
            </a:r>
          </a:p>
          <a:p>
            <a:endParaRPr lang="hr-HR" sz="1600" b="1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algn="ctr"/>
            <a:r>
              <a:rPr lang="hr-HR" sz="1600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„Promicanje održivog korištenja prirodne baštine u nacionalnim parkovima i parkovima prirode”, KK.06.1.2.01 </a:t>
            </a:r>
          </a:p>
          <a:p>
            <a:pPr algn="ctr"/>
            <a:r>
              <a:rPr lang="hr-HR" sz="1600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i</a:t>
            </a:r>
          </a:p>
          <a:p>
            <a:pPr algn="ctr"/>
            <a:r>
              <a:rPr lang="hr-HR" sz="1600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„Promicanje održivog razvoja prirodne baštine”, </a:t>
            </a:r>
            <a:endParaRPr lang="hr-HR" sz="1600" b="1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algn="ctr"/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KK.06.1.2.02</a:t>
            </a:r>
          </a:p>
          <a:p>
            <a:pPr algn="ctr"/>
            <a:endParaRPr lang="hr-HR" sz="1600" b="1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algn="ctr"/>
            <a:r>
              <a:rPr lang="hr-HR" sz="1100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Ministarstvo znanosti i obrazovanja</a:t>
            </a:r>
            <a:r>
              <a:rPr lang="hr-HR" sz="1100" b="1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, </a:t>
            </a:r>
            <a:r>
              <a:rPr lang="hr-HR" sz="1100" b="1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10.03.2017.</a:t>
            </a:r>
            <a:endParaRPr lang="hr-HR" sz="1100" b="1" dirty="0">
              <a:solidFill>
                <a:schemeClr val="tx2">
                  <a:lumMod val="75000"/>
                </a:schemeClr>
              </a:solidFill>
              <a:latin typeface="VladaRH Sans Medium "/>
            </a:endParaRPr>
          </a:p>
          <a:p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</a:t>
            </a:r>
          </a:p>
        </p:txBody>
      </p:sp>
      <p:pic>
        <p:nvPicPr>
          <p:cNvPr id="6" name="Picture 2" descr="paper clip priorit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79" y="0"/>
            <a:ext cx="1673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0694" y="1063429"/>
            <a:ext cx="10476736" cy="555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Vrsta poziva: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ograničeni postupak u modalitetu trajnog poziva </a:t>
            </a: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Predmet poziva: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Povećanje privlačnosti i obrazovnog kapaciteta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te uspostava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boljeg upravljanja posjetiteljima u odredištima prirodne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baštine (nacionalnim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parkovima i parkovima prirode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)</a:t>
            </a:r>
            <a:endParaRPr lang="hr-HR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Ukupna dostupna raspoloživa financijska sredstva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EFRR-a: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380.000.000 kuna</a:t>
            </a:r>
            <a:endParaRPr lang="hr-HR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Rok za dostavu projektnih prijedloga: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30. travnja 2017. godine 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lvl="1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Maksimalno</a:t>
            </a:r>
            <a:r>
              <a:rPr lang="pl-PL" b="1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 </a:t>
            </a:r>
            <a:r>
              <a:rPr lang="pl-PL" b="1" i="1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dva projektna prijedloga </a:t>
            </a:r>
            <a:r>
              <a:rPr lang="pl-PL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po </a:t>
            </a:r>
            <a:r>
              <a:rPr lang="pl-PL" dirty="0" smtClean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Prijavitelju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Prihvatljivi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prijavitelji: </a:t>
            </a:r>
            <a:r>
              <a:rPr lang="hr-HR" sz="16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Javne </a:t>
            </a: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ustanove za upravljanje nacionalnim parkom i parkom </a:t>
            </a:r>
            <a:r>
              <a:rPr lang="hr-HR" sz="16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prirode</a:t>
            </a:r>
            <a:endParaRPr lang="hr-HR" sz="16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Prihvatljivi partneri: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Jedinice lokalne i regionalne samouprave i/ili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Organizacije civilnog društva, i/ili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Uredi turističke zajednice, i/ili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Javne ustanove čiji su osnivači jedinice lokalne i regionalne </a:t>
            </a:r>
            <a:r>
              <a:rPr lang="hr-HR" sz="16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samouprave</a:t>
            </a:r>
            <a:endParaRPr lang="hr-HR" sz="16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endParaRPr lang="hr-HR" sz="16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694" y="88736"/>
            <a:ext cx="10799233" cy="1143000"/>
          </a:xfrm>
        </p:spPr>
        <p:txBody>
          <a:bodyPr/>
          <a:lstStyle/>
          <a:p>
            <a:r>
              <a:rPr lang="hr-HR" sz="2800" b="1" dirty="0" smtClean="0">
                <a:latin typeface="VladaRH Sans Regular "/>
              </a:rPr>
              <a:t/>
            </a:r>
            <a:br>
              <a:rPr lang="hr-HR" sz="2800" b="1" dirty="0" smtClean="0">
                <a:latin typeface="VladaRH Sans Regular "/>
              </a:rPr>
            </a:b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„Promicanje održivog korištenja prirodne baštine u nacionalnim parkovima i parkovima prirode”, 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KK.06.1.2.01 </a:t>
            </a:r>
            <a:r>
              <a:rPr lang="hr-HR" sz="2800" dirty="0">
                <a:latin typeface="VladaRH Sans Regular "/>
              </a:rPr>
              <a:t/>
            </a:r>
            <a:br>
              <a:rPr lang="hr-HR" sz="2800" dirty="0">
                <a:latin typeface="VladaRH Sans Regular "/>
              </a:rPr>
            </a:br>
            <a:endParaRPr lang="hr-HR" sz="2800" dirty="0">
              <a:latin typeface="VladaRH Sans Regular "/>
            </a:endParaRPr>
          </a:p>
        </p:txBody>
      </p:sp>
    </p:spTree>
    <p:extLst>
      <p:ext uri="{BB962C8B-B14F-4D97-AF65-F5344CB8AC3E}">
        <p14:creationId xmlns:p14="http://schemas.microsoft.com/office/powerpoint/2010/main" val="17493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64" y="167719"/>
            <a:ext cx="11232022" cy="715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09585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Očekivani rezultati ulaganja: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Održivo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povećanje privlačnosti NP/PP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Bolje upravljanje posjetiteljima 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Pozitivni učinci na lokalno i regionalno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gospodarstvo, posebice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u sektoru turizma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Poboljšanje kvantitativnog i kvalitativnog aspekta turizma (kvalitetnije obrazovanje posjetitelja o vrijednosti prirodne baštine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)</a:t>
            </a:r>
            <a:endParaRPr lang="hr-HR" sz="1600" dirty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  <a:p>
            <a:pPr marL="285750" indent="-2857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Prihvatljive aktivnosti:</a:t>
            </a:r>
          </a:p>
          <a:p>
            <a:pPr marL="685800" lvl="1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Priprema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projektno – tehničke dokumentacije i studija </a:t>
            </a:r>
          </a:p>
          <a:p>
            <a:pPr marL="685800" lvl="1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Provedba projekta </a:t>
            </a:r>
          </a:p>
          <a:p>
            <a:pPr marL="1257300" lvl="2" indent="-3429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Rekonstrukcija i/ili izgradnja </a:t>
            </a:r>
            <a:r>
              <a:rPr lang="hr-HR" sz="1600" dirty="0" err="1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posjetiteljske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 infrastrukture uključujući opremanje te razvoj </a:t>
            </a:r>
            <a:r>
              <a:rPr lang="hr-HR" sz="1600" dirty="0" err="1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posjetiteljskih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 sadržaja i proizvoda utemeljenih na prirodnoj baštini</a:t>
            </a:r>
          </a:p>
          <a:p>
            <a:pPr marL="1257300" lvl="2" indent="-3429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Edukacija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i interpretacija Izrada turističkih planova i komunikacijske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strategije</a:t>
            </a:r>
          </a:p>
          <a:p>
            <a:pPr marL="1257300" lvl="2" indent="-3429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rabicPeriod"/>
              <a:defRPr/>
            </a:pPr>
            <a:r>
              <a:rPr lang="pl-PL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Promocija </a:t>
            </a:r>
            <a:r>
              <a:rPr lang="pl-PL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i marketing destinacije na temu </a:t>
            </a:r>
            <a:r>
              <a:rPr lang="pl-PL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prirodne baštine </a:t>
            </a:r>
          </a:p>
          <a:p>
            <a:pPr marL="1257300" lvl="2" indent="-3429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Upravljanje projektom</a:t>
            </a:r>
            <a:endParaRPr lang="hr-HR" sz="1600" dirty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  <a:p>
            <a:pPr marL="285750" indent="-2857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Iznos sredstva po prijavitelju: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Maksimalno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dva projektna prijedloga </a:t>
            </a:r>
          </a:p>
          <a:p>
            <a:pPr marL="628650" lvl="1" indent="-17145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Najniža odnosno najviša dopuštena ukupna vrijednost prihvatljivih troškova pojedinačnog projektnog prijedloga:  </a:t>
            </a:r>
          </a:p>
          <a:p>
            <a:pPr marL="1143000" lvl="2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lphaL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najniži iznos 3.500.000 kuna</a:t>
            </a:r>
          </a:p>
          <a:p>
            <a:pPr marL="1143000" lvl="2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+mj-lt"/>
              <a:buAutoNum type="alphaL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najviši iznos 85.000.000 kuna </a:t>
            </a:r>
          </a:p>
          <a:p>
            <a:pPr marL="685800" lvl="1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endParaRPr lang="hr-HR" sz="1200" dirty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  <a:p>
            <a:pPr marL="685800" lvl="1" indent="-228600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endParaRPr lang="hr-HR" sz="1200" dirty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  <a:p>
            <a:pPr lvl="1" algn="just" defTabSz="609585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hr-HR" sz="12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MS PGothic" panose="020B0600070205080204" pitchFamily="34" charset="-128"/>
              </a:rPr>
              <a:t> </a:t>
            </a:r>
            <a:endParaRPr lang="hr-HR" sz="1200" b="1" dirty="0" smtClean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  <a:p>
            <a:pPr lvl="1" defTabSz="609585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endParaRPr lang="hr-HR" sz="2400" dirty="0" smtClean="0">
              <a:solidFill>
                <a:srgbClr val="17177D">
                  <a:lumMod val="75000"/>
                </a:srgbClr>
              </a:solidFill>
              <a:latin typeface="VladaRH Sans Regular 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694" y="88736"/>
            <a:ext cx="10799233" cy="903485"/>
          </a:xfrm>
        </p:spPr>
        <p:txBody>
          <a:bodyPr/>
          <a:lstStyle/>
          <a:p>
            <a:r>
              <a:rPr lang="hr-HR" sz="2400" b="1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„Promicanje održivog razvoja prirodne baštine”</a:t>
            </a:r>
            <a:r>
              <a:rPr lang="hr-HR" sz="2400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,</a:t>
            </a:r>
            <a:r>
              <a:rPr lang="hr-HR" sz="2400" b="1" dirty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 </a:t>
            </a:r>
            <a:r>
              <a:rPr lang="hr-HR" sz="24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KK.06.1.2.02</a:t>
            </a:r>
            <a:endParaRPr lang="hr-HR" sz="2400" dirty="0">
              <a:latin typeface="VladaRH Sans Regular 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425" y="902465"/>
            <a:ext cx="9744052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Vrsta poziva: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otvoreni postupak u modalitetu privremenog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poziva</a:t>
            </a:r>
            <a:endParaRPr lang="hr-HR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Predmet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poziva: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Povećanje privlačnosti i obrazovnog kapaciteta te uspostava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boljeg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upravljanja posjetiteljima odredišta prirodne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baštine</a:t>
            </a:r>
            <a:endParaRPr lang="hr-HR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Ukupna dostupna raspoloživa financijska sredstva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EFRR-a: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196.000.000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kuna</a:t>
            </a:r>
            <a:endParaRPr lang="hr-HR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Rok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za dostavu projektnih prijedloga: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13. travnja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2017. godine</a:t>
            </a:r>
          </a:p>
          <a:p>
            <a:pPr marL="342900" indent="-342900" defTabSz="457200" fontAlgn="base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Prihvatljivi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prijavitelji: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Javne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ustanove za upravljanje zaštićenim </a:t>
            </a:r>
            <a:endParaRPr lang="hr-HR" sz="1400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     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područjima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kojima je osnivač JLP(R)S iz članka 130.</a:t>
            </a: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      Zakona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 zaštiti prirode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Jedinica lokalne ili regionalne (područne) samouprave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Hrvatska akademija znanosti i umjetnosti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(u skladu s </a:t>
            </a: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      člankom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235. Zakona o zaštiti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prirode</a:t>
            </a:r>
            <a:endParaRPr lang="hr-HR" sz="14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8545" y="3277558"/>
            <a:ext cx="7061549" cy="2594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Prihvatljivi partneri: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Javne ustanove za upravljanje zaštićenim područjima iz članka 130. Zakona </a:t>
            </a:r>
            <a:endParaRPr lang="hr-HR" sz="1400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     o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zaštiti prirode (obavezan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Partner ako je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Prijavitelj </a:t>
            </a: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JLP(R)S)</a:t>
            </a:r>
            <a:endParaRPr lang="hr-HR" sz="14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Jedinice </a:t>
            </a:r>
            <a:r>
              <a:rPr lang="hr-HR" sz="140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lokalne </a:t>
            </a:r>
            <a:r>
              <a:rPr lang="hr-HR" sz="140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i/ili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regionalne (područne) samouprave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Organizacije civilnog društva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Turističke zajednice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Regionalne razvojne agencije osnovane u skladu s člankom 24., stavak 3. </a:t>
            </a:r>
            <a:endParaRPr lang="pl-PL" sz="1400" dirty="0" smtClean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buClr>
                <a:srgbClr val="B0CB1F"/>
              </a:buClr>
              <a:defRPr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      Zakona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o regionalnom razvoju (NN 147/14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VladaRH Sans Regular "/>
              </a:rPr>
              <a:t>) – JP(R)S osnivač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VladaRH Sans Regular 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27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184" y="253688"/>
            <a:ext cx="10886615" cy="6207674"/>
          </a:xfrm>
        </p:spPr>
        <p:txBody>
          <a:bodyPr/>
          <a:lstStyle/>
          <a:p>
            <a:pPr marL="285750" lvl="0" indent="-285750"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1800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</a:rPr>
              <a:t>Geografski obuhvat projekta:</a:t>
            </a:r>
            <a:endParaRPr lang="hr-HR" sz="1800" b="1" u="sng" dirty="0">
              <a:solidFill>
                <a:srgbClr val="17177D">
                  <a:lumMod val="75000"/>
                </a:srgbClr>
              </a:solidFill>
              <a:latin typeface="VladaRH Sans Regular "/>
            </a:endParaRPr>
          </a:p>
          <a:p>
            <a:pPr marL="433910" lvl="1" indent="-171450" algn="just" eaLnBrk="0" hangingPunct="0">
              <a:lnSpc>
                <a:spcPct val="115000"/>
              </a:lnSpc>
              <a:spcAft>
                <a:spcPts val="0"/>
              </a:spcAft>
              <a:buClr>
                <a:srgbClr val="B0CB1F"/>
              </a:buClr>
              <a:buSzPct val="100000"/>
              <a:buFont typeface="Wingdings" panose="05000000000000000000" pitchFamily="2" charset="2"/>
              <a:buChar char="ü"/>
              <a:tabLst>
                <a:tab pos="-90170" algn="l"/>
              </a:tabLst>
            </a:pPr>
            <a:r>
              <a:rPr lang="hr-HR" sz="1600" spc="-5" dirty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1600" b="1" spc="-5" dirty="0" smtClean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lociran </a:t>
            </a:r>
            <a:r>
              <a:rPr lang="hr-HR" sz="1600" spc="-5" dirty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sz="1600" b="1" spc="-5" dirty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povezan</a:t>
            </a:r>
            <a:r>
              <a:rPr lang="hr-HR" sz="1600" spc="-5" dirty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 s barem jednom od 3</a:t>
            </a:r>
            <a:r>
              <a:rPr lang="hr-HR" sz="1600" spc="-5" dirty="0" smtClean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 kategorija </a:t>
            </a:r>
            <a:r>
              <a:rPr lang="hr-HR" sz="1600" spc="-5" dirty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područja prirodne </a:t>
            </a:r>
            <a:r>
              <a:rPr lang="hr-HR" sz="1600" spc="-5" dirty="0" smtClean="0">
                <a:solidFill>
                  <a:srgbClr val="002060"/>
                </a:solidFill>
                <a:latin typeface="VladaRH Sans Medium "/>
                <a:ea typeface="Times New Roman" panose="02020603050405020304" pitchFamily="18" charset="0"/>
                <a:cs typeface="Times New Roman" panose="02020603050405020304" pitchFamily="18" charset="0"/>
              </a:rPr>
              <a:t>baštine, a izvan NP/PP:</a:t>
            </a:r>
          </a:p>
          <a:p>
            <a:pPr marL="1295373" lvl="2" indent="-228600" algn="just" eaLnBrk="0" hangingPunct="0">
              <a:lnSpc>
                <a:spcPct val="115000"/>
              </a:lnSpc>
              <a:spcAft>
                <a:spcPts val="0"/>
              </a:spcAft>
              <a:buClr>
                <a:srgbClr val="B0CB1F"/>
              </a:buClr>
              <a:buSzPct val="100000"/>
              <a:buFont typeface="+mj-lt"/>
              <a:buAutoNum type="arabicPeriod"/>
              <a:tabLst>
                <a:tab pos="-90170" algn="l"/>
              </a:tabLst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Sedam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kategorija zaštićenih područja (strogi rezervat, posebni rezervat, regionalni park, spomenik prirode, značajni krajobraz, park-šuma, spomenik </a:t>
            </a:r>
            <a:r>
              <a:rPr lang="hr-HR" sz="1600" dirty="0" err="1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parkovne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 arhitekture),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i/ili</a:t>
            </a:r>
          </a:p>
          <a:p>
            <a:pPr marL="1295373" lvl="2" indent="-228600" algn="just" eaLnBrk="0" hangingPunct="0">
              <a:lnSpc>
                <a:spcPct val="115000"/>
              </a:lnSpc>
              <a:spcAft>
                <a:spcPts val="0"/>
              </a:spcAft>
              <a:buClr>
                <a:srgbClr val="B0CB1F"/>
              </a:buClr>
              <a:buSzPct val="100000"/>
              <a:buFont typeface="+mj-lt"/>
              <a:buAutoNum type="arabicPeriod"/>
              <a:tabLst>
                <a:tab pos="-90170" algn="l"/>
              </a:tabLst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Područja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ekološke mreže Natura 2000 prema Uredbi o ekološkoj mreži (NN 124/13, 105/15),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i/ili</a:t>
            </a:r>
          </a:p>
          <a:p>
            <a:pPr marL="1295373" lvl="2" indent="-228600" algn="just" eaLnBrk="0" hangingPunct="0">
              <a:lnSpc>
                <a:spcPct val="115000"/>
              </a:lnSpc>
              <a:spcAft>
                <a:spcPts val="0"/>
              </a:spcAft>
              <a:buClr>
                <a:srgbClr val="B0CB1F"/>
              </a:buClr>
              <a:buSzPct val="100000"/>
              <a:buFont typeface="+mj-lt"/>
              <a:buAutoNum type="arabicPeriod"/>
              <a:tabLst>
                <a:tab pos="-90170" algn="l"/>
              </a:tabLst>
            </a:pP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Ostala 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područja na teritoriju RH ako se radi o projektu povezanom s vrstama i/ili staništima zaštićenima u skladu s Direktivom o pticama i Direktivom o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Medium "/>
              </a:rPr>
              <a:t>staništima</a:t>
            </a:r>
          </a:p>
          <a:p>
            <a:pPr marL="285750" lvl="1" indent="-285750" defTabSz="457200">
              <a:lnSpc>
                <a:spcPts val="3400"/>
              </a:lnSpc>
              <a:spcBef>
                <a:spcPct val="20000"/>
              </a:spcBef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Maksimalno</a:t>
            </a:r>
            <a:r>
              <a:rPr lang="pl-PL" sz="1800" b="1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 </a:t>
            </a:r>
            <a:r>
              <a:rPr lang="pl-PL" sz="1800" b="1" i="1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jedan projektni prijedlog </a:t>
            </a:r>
            <a:r>
              <a:rPr lang="pl-PL" sz="18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po Prijavitelju</a:t>
            </a:r>
          </a:p>
          <a:p>
            <a:pPr marL="285750" lvl="1" indent="-285750" defTabSz="457200">
              <a:spcBef>
                <a:spcPct val="20000"/>
              </a:spcBef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1800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Iznos EFRR-a</a:t>
            </a:r>
            <a:r>
              <a:rPr lang="hr-HR" sz="1800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:</a:t>
            </a:r>
            <a:r>
              <a:rPr lang="hr-HR" sz="18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najniži iznos </a:t>
            </a:r>
            <a:r>
              <a:rPr lang="hr-HR" sz="1600" b="1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2.000.000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 kuna / najviši iznos </a:t>
            </a:r>
            <a:r>
              <a:rPr lang="hr-HR" sz="1600" b="1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20.000.000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 kuna</a:t>
            </a:r>
            <a:endParaRPr lang="hr-HR" sz="1600" dirty="0">
              <a:solidFill>
                <a:srgbClr val="17177D">
                  <a:lumMod val="75000"/>
                </a:srgbClr>
              </a:solidFill>
              <a:latin typeface="VladaRH Sans Regular "/>
              <a:ea typeface="+mn-ea"/>
              <a:cs typeface="+mn-cs"/>
            </a:endParaRPr>
          </a:p>
          <a:p>
            <a:pPr marL="285750" lvl="1" indent="-285750" defTabSz="457200"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1800" b="1" u="sng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Prihvatljive </a:t>
            </a:r>
            <a:r>
              <a:rPr lang="hr-HR" sz="1800" b="1" u="sng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aktivnosti</a:t>
            </a:r>
          </a:p>
          <a:p>
            <a:pPr marL="804313" lvl="2" indent="-499498" defTabSz="457200"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Priprema projektno – tehničke dokumentacije i studija </a:t>
            </a:r>
          </a:p>
          <a:p>
            <a:pPr marL="804313" lvl="2" indent="-499498" defTabSz="457200"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Provedba </a:t>
            </a:r>
            <a:r>
              <a:rPr lang="hr-HR" sz="1600" dirty="0" smtClean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projekta prema sljedećim kategorijama ulaganja:</a:t>
            </a:r>
            <a:endParaRPr lang="hr-HR" sz="1600" dirty="0">
              <a:solidFill>
                <a:srgbClr val="17177D">
                  <a:lumMod val="75000"/>
                </a:srgbClr>
              </a:solidFill>
              <a:latin typeface="VladaRH Sans Regular "/>
              <a:ea typeface="+mn-ea"/>
              <a:cs typeface="+mn-cs"/>
            </a:endParaRPr>
          </a:p>
          <a:p>
            <a:pPr marL="1413898" lvl="3" indent="-499498" defTabSz="457200"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 err="1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Posjetiteljska</a:t>
            </a: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 infrastruktura i sadržaji</a:t>
            </a:r>
          </a:p>
          <a:p>
            <a:pPr marL="1413898" lvl="3" indent="-499498" defTabSz="457200"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Pristupačnost i komunalni sadržaji</a:t>
            </a:r>
          </a:p>
          <a:p>
            <a:pPr marL="1413898" lvl="3" indent="-499498" defTabSz="457200"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Edukacija i interpretacija</a:t>
            </a:r>
          </a:p>
          <a:p>
            <a:pPr marL="1413898" lvl="3" indent="-499498" defTabSz="457200">
              <a:buClr>
                <a:srgbClr val="B0CB1F"/>
              </a:buClr>
              <a:buFont typeface="+mj-lt"/>
              <a:buAutoNum type="arabicPeriod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Promocija i vidljivost</a:t>
            </a:r>
          </a:p>
          <a:p>
            <a:pPr marL="804313" lvl="2" indent="-499498" defTabSz="457200"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r>
              <a:rPr lang="hr-HR" sz="1600" dirty="0">
                <a:solidFill>
                  <a:srgbClr val="17177D">
                    <a:lumMod val="75000"/>
                  </a:srgbClr>
                </a:solidFill>
                <a:latin typeface="VladaRH Sans Regular "/>
                <a:ea typeface="+mn-ea"/>
                <a:cs typeface="+mn-cs"/>
              </a:rPr>
              <a:t>Upravljanje projektom</a:t>
            </a:r>
          </a:p>
          <a:p>
            <a:pPr marL="1143000" lvl="3" indent="-228600" defTabSz="457200">
              <a:buClr>
                <a:srgbClr val="B0CB1F"/>
              </a:buClr>
              <a:buFont typeface="+mj-lt"/>
              <a:buAutoNum type="alphaLcPeriod"/>
              <a:defRPr/>
            </a:pPr>
            <a:endParaRPr lang="hr-HR" sz="1200" dirty="0" smtClean="0">
              <a:solidFill>
                <a:srgbClr val="17177D">
                  <a:lumMod val="75000"/>
                </a:srgbClr>
              </a:solidFill>
              <a:latin typeface="VladaRH Sans Regular "/>
              <a:ea typeface="+mn-ea"/>
              <a:cs typeface="+mn-cs"/>
            </a:endParaRPr>
          </a:p>
          <a:p>
            <a:pPr marL="1143000" lvl="3" indent="-228600" defTabSz="457200">
              <a:buClr>
                <a:srgbClr val="B0CB1F"/>
              </a:buClr>
              <a:buFont typeface="+mj-lt"/>
              <a:buAutoNum type="alphaLcPeriod"/>
              <a:defRPr/>
            </a:pPr>
            <a:endParaRPr lang="hr-HR" sz="1200" dirty="0">
              <a:solidFill>
                <a:srgbClr val="17177D">
                  <a:lumMod val="75000"/>
                </a:srgbClr>
              </a:solidFill>
              <a:latin typeface="VladaRH Sans Regular "/>
              <a:ea typeface="+mn-ea"/>
              <a:cs typeface="+mn-cs"/>
            </a:endParaRPr>
          </a:p>
          <a:p>
            <a:pPr marL="1143000" lvl="3" indent="-228600" defTabSz="457200">
              <a:buClr>
                <a:srgbClr val="B0CB1F"/>
              </a:buClr>
              <a:buFont typeface="+mj-lt"/>
              <a:buAutoNum type="alphaLcPeriod"/>
              <a:defRPr/>
            </a:pPr>
            <a:endParaRPr lang="hr-HR" sz="1200" dirty="0">
              <a:solidFill>
                <a:srgbClr val="002060"/>
              </a:solidFill>
              <a:latin typeface="VladaRH Sans Medium "/>
            </a:endParaRPr>
          </a:p>
          <a:p>
            <a:pPr marL="433910" lvl="1" indent="-171450">
              <a:buClr>
                <a:srgbClr val="B0CB1F"/>
              </a:buClr>
              <a:buFont typeface="Wingdings" panose="05000000000000000000" pitchFamily="2" charset="2"/>
              <a:buChar char="ü"/>
              <a:defRPr/>
            </a:pPr>
            <a:endParaRPr lang="hr-HR" sz="1200" dirty="0">
              <a:solidFill>
                <a:srgbClr val="002060"/>
              </a:solidFill>
              <a:latin typeface="VladaRH Sans Medium "/>
            </a:endParaRPr>
          </a:p>
          <a:p>
            <a:pPr marL="0" lvl="1" indent="0">
              <a:buClr>
                <a:srgbClr val="B0CB1F"/>
              </a:buClr>
              <a:buNone/>
              <a:defRPr/>
            </a:pPr>
            <a:endParaRPr lang="hr-HR" sz="2600" b="1" dirty="0" smtClean="0">
              <a:solidFill>
                <a:srgbClr val="17177D">
                  <a:lumMod val="75000"/>
                </a:srgbClr>
              </a:solidFill>
              <a:latin typeface="VladaRH Sans Regular "/>
            </a:endParaRPr>
          </a:p>
        </p:txBody>
      </p:sp>
    </p:spTree>
    <p:extLst>
      <p:ext uri="{BB962C8B-B14F-4D97-AF65-F5344CB8AC3E}">
        <p14:creationId xmlns:p14="http://schemas.microsoft.com/office/powerpoint/2010/main" val="3093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MRRFEU Template 16x9</Template>
  <TotalTime>5106</TotalTime>
  <Words>618</Words>
  <Application>Microsoft Office PowerPoint</Application>
  <PresentationFormat>Widescreen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Neo Sans</vt:lpstr>
      <vt:lpstr>Neo Sans Medium</vt:lpstr>
      <vt:lpstr>Times New Roman</vt:lpstr>
      <vt:lpstr>VladaRH Sans Medium </vt:lpstr>
      <vt:lpstr>VladaRH Sans Regular </vt:lpstr>
      <vt:lpstr>Wingdings</vt:lpstr>
      <vt:lpstr>Default Theme</vt:lpstr>
      <vt:lpstr>1_Default Theme</vt:lpstr>
      <vt:lpstr>PowerPoint Presentation</vt:lpstr>
      <vt:lpstr> „Promicanje održivog korištenja prirodne baštine u nacionalnim parkovima i parkovima prirode”, KK.06.1.2.01  </vt:lpstr>
      <vt:lpstr>PowerPoint Presentation</vt:lpstr>
      <vt:lpstr>„Promicanje održivog razvoja prirodne baštine”, KK.06.1.2.02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Krešimir Ivančić</dc:creator>
  <cp:lastModifiedBy>Vesna Benković</cp:lastModifiedBy>
  <cp:revision>594</cp:revision>
  <dcterms:created xsi:type="dcterms:W3CDTF">2015-09-18T14:09:09Z</dcterms:created>
  <dcterms:modified xsi:type="dcterms:W3CDTF">2017-03-08T15:47:18Z</dcterms:modified>
</cp:coreProperties>
</file>